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85800" indent="-228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371600" indent="-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057400" indent="-685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743200" indent="-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orient="horz" pos="8074">
          <p15:clr>
            <a:srgbClr val="A4A3A4"/>
          </p15:clr>
        </p15:guide>
        <p15:guide id="3" orient="horz" pos="3357">
          <p15:clr>
            <a:srgbClr val="A4A3A4"/>
          </p15:clr>
        </p15:guide>
        <p15:guide id="4" pos="10206">
          <p15:clr>
            <a:srgbClr val="A4A3A4"/>
          </p15:clr>
        </p15:guide>
        <p15:guide id="5" pos="9888">
          <p15:clr>
            <a:srgbClr val="A4A3A4"/>
          </p15:clr>
        </p15:guide>
        <p15:guide id="6" pos="862">
          <p15:clr>
            <a:srgbClr val="A4A3A4"/>
          </p15:clr>
        </p15:guide>
        <p15:guide id="7" pos="11249">
          <p15:clr>
            <a:srgbClr val="A4A3A4"/>
          </p15:clr>
        </p15:guide>
        <p15:guide id="8" pos="195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D50"/>
    <a:srgbClr val="F5A11D"/>
    <a:srgbClr val="2C2F86"/>
    <a:srgbClr val="D6D6D6"/>
    <a:srgbClr val="698AA9"/>
    <a:srgbClr val="424698"/>
    <a:srgbClr val="339966"/>
    <a:srgbClr val="FF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81B93-ED24-4090-9935-A211EDB0A0A3}" v="871" dt="2026-05-12T16:17:04.037"/>
    <p1510:client id="{9371E556-E358-5A86-4B8E-8F3F5FDFF3EE}" v="73" dt="2026-05-12T16:30:42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9458" autoAdjust="0"/>
  </p:normalViewPr>
  <p:slideViewPr>
    <p:cSldViewPr>
      <p:cViewPr>
        <p:scale>
          <a:sx n="44" d="100"/>
          <a:sy n="44" d="100"/>
        </p:scale>
        <p:origin x="-1374" y="-9126"/>
      </p:cViewPr>
      <p:guideLst>
        <p:guide orient="horz" pos="13608"/>
        <p:guide orient="horz" pos="8074"/>
        <p:guide orient="horz" pos="3357"/>
        <p:guide pos="10206"/>
        <p:guide pos="9888"/>
        <p:guide pos="862"/>
        <p:guide pos="11249"/>
        <p:guide pos="195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1258" y="13420726"/>
            <a:ext cx="27541538" cy="926306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133" y="24484013"/>
            <a:ext cx="22683788" cy="11039475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5A34F-4991-49FB-8D0B-6D2CA4A0103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7680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7A8B40-E468-4CB4-A3AC-974F6B83C94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83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731170"/>
            <a:ext cx="7291388" cy="36864131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251" y="1731170"/>
            <a:ext cx="21645563" cy="36864131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67EC7-FBE5-4E26-A050-98468FF720F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080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622FE-9CB5-4BA2-B92E-FE03C0693DF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512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845" y="27762995"/>
            <a:ext cx="27543918" cy="8582025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845" y="18311812"/>
            <a:ext cx="27543918" cy="9451182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C95FB-D4D4-4D93-9F58-6B0436759DC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1385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250" y="10082213"/>
            <a:ext cx="14468475" cy="2851308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316325" y="10082213"/>
            <a:ext cx="14468475" cy="2851308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4A643-B1FB-4291-811D-DB21534537E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5165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19250" y="9670258"/>
            <a:ext cx="14318457" cy="403145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19250" y="13701713"/>
            <a:ext cx="14318457" cy="248935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82" y="9670258"/>
            <a:ext cx="14323218" cy="4031456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82" y="13701713"/>
            <a:ext cx="14323218" cy="2489358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FFC2-ED93-4AF3-ACFE-E36314B291E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3030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B88B1-5B69-4175-98B7-29B95C2685B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6082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C3814-8204-48DE-9733-00284803E23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9495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250" y="1719263"/>
            <a:ext cx="10660857" cy="732234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8250" y="1719263"/>
            <a:ext cx="18116550" cy="368760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19250" y="9041607"/>
            <a:ext cx="10660857" cy="295536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  <a:lvl6pPr marL="3429000" indent="0">
              <a:buNone/>
              <a:defRPr sz="1400"/>
            </a:lvl6pPr>
            <a:lvl7pPr marL="4114800" indent="0">
              <a:buNone/>
              <a:defRPr sz="1400"/>
            </a:lvl7pPr>
            <a:lvl8pPr marL="4800600" indent="0">
              <a:buNone/>
              <a:defRPr sz="1400"/>
            </a:lvl8pPr>
            <a:lvl9pPr marL="54864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64A61-FD29-4489-A4DA-5F17EF682F2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7414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795" y="30244257"/>
            <a:ext cx="19442906" cy="3569493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795" y="3860007"/>
            <a:ext cx="19442906" cy="2592466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795" y="33813751"/>
            <a:ext cx="19442906" cy="507206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400"/>
            </a:lvl4pPr>
            <a:lvl5pPr marL="2743200" indent="0">
              <a:buNone/>
              <a:defRPr sz="1400"/>
            </a:lvl5pPr>
            <a:lvl6pPr marL="3429000" indent="0">
              <a:buNone/>
              <a:defRPr sz="1400"/>
            </a:lvl6pPr>
            <a:lvl7pPr marL="4114800" indent="0">
              <a:buNone/>
              <a:defRPr sz="1400"/>
            </a:lvl7pPr>
            <a:lvl8pPr marL="4800600" indent="0">
              <a:buNone/>
              <a:defRPr sz="1400"/>
            </a:lvl8pPr>
            <a:lvl9pPr marL="54864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FA7EA-A091-40D6-897C-6D3453B7A3B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169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731963"/>
            <a:ext cx="2916555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082213"/>
            <a:ext cx="29165550" cy="285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39346188"/>
            <a:ext cx="7562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6188"/>
            <a:ext cx="10263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>
              <a:defRPr sz="66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46188"/>
            <a:ext cx="7562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>
              <a:defRPr sz="6600"/>
            </a:lvl1pPr>
          </a:lstStyle>
          <a:p>
            <a:fld id="{78B544C3-A461-4D90-AF8C-FFDC93503BFC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5pPr>
      <a:lvl6pPr marL="685800" algn="ctr" defTabSz="4319588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6pPr>
      <a:lvl7pPr marL="1371600" algn="ctr" defTabSz="4319588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7pPr>
      <a:lvl8pPr marL="2057400" algn="ctr" defTabSz="4319588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8pPr>
      <a:lvl9pPr marL="2743200" algn="ctr" defTabSz="4319588" rtl="0" fontAlgn="base">
        <a:spcBef>
          <a:spcPct val="0"/>
        </a:spcBef>
        <a:spcAft>
          <a:spcPct val="0"/>
        </a:spcAft>
        <a:defRPr sz="20900">
          <a:solidFill>
            <a:schemeClr val="tx2"/>
          </a:solidFill>
          <a:latin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Char char="•"/>
        <a:defRPr sz="15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Char char="–"/>
        <a:defRPr sz="13200">
          <a:solidFill>
            <a:schemeClr val="tx1"/>
          </a:solidFill>
          <a:latin typeface="+mn-lt"/>
        </a:defRPr>
      </a:lvl2pPr>
      <a:lvl3pPr marL="5400675" indent="-1081088" algn="l" defTabSz="4319588" rtl="0" eaLnBrk="0" fontAlgn="base" hangingPunct="0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</a:defRPr>
      </a:lvl3pPr>
      <a:lvl4pPr marL="7559675" indent="-1077913" algn="l" defTabSz="43195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0263" indent="-1077913" algn="l" defTabSz="4319588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406063" indent="-1078707" algn="l" defTabSz="431958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1091863" indent="-1078707" algn="l" defTabSz="431958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777663" indent="-1078707" algn="l" defTabSz="431958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2463463" indent="-1078707" algn="l" defTabSz="431958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tângulo 32"/>
          <p:cNvSpPr>
            <a:spLocks noChangeArrowheads="1"/>
          </p:cNvSpPr>
          <p:nvPr/>
        </p:nvSpPr>
        <p:spPr bwMode="auto">
          <a:xfrm>
            <a:off x="0" y="6453188"/>
            <a:ext cx="32404050" cy="3987800"/>
          </a:xfrm>
          <a:prstGeom prst="rect">
            <a:avLst/>
          </a:prstGeom>
          <a:solidFill>
            <a:srgbClr val="F5A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700"/>
          </a:p>
        </p:txBody>
      </p:sp>
      <p:sp>
        <p:nvSpPr>
          <p:cNvPr id="2053" name="Retângulo 22"/>
          <p:cNvSpPr>
            <a:spLocks noChangeArrowheads="1"/>
          </p:cNvSpPr>
          <p:nvPr/>
        </p:nvSpPr>
        <p:spPr bwMode="auto">
          <a:xfrm>
            <a:off x="7175500" y="0"/>
            <a:ext cx="25228550" cy="6435003"/>
          </a:xfrm>
          <a:prstGeom prst="rect">
            <a:avLst/>
          </a:prstGeom>
          <a:solidFill>
            <a:srgbClr val="040D50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txBody>
          <a:bodyPr/>
          <a:lstStyle>
            <a:lvl1pPr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8797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700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8102889" y="727512"/>
            <a:ext cx="23002875" cy="497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>
            <a:spAutoFit/>
          </a:bodyPr>
          <a:lstStyle>
            <a:lvl1pPr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en-US" sz="9000" b="1" dirty="0">
                <a:solidFill>
                  <a:schemeClr val="bg1"/>
                </a:solidFill>
              </a:rPr>
              <a:t>TÍTULO DO TRABALHO </a:t>
            </a:r>
          </a:p>
          <a:p>
            <a:pPr algn="ctr" eaLnBrk="1" hangingPunct="1">
              <a:lnSpc>
                <a:spcPct val="120000"/>
              </a:lnSpc>
            </a:pPr>
            <a:r>
              <a:rPr lang="pt-BR" altLang="en-US" sz="9000" b="1" dirty="0">
                <a:solidFill>
                  <a:schemeClr val="bg1"/>
                </a:solidFill>
              </a:rPr>
              <a:t>EM LETRAS MAIUSCULAS, NEGRITO E CENTRALIZADO</a:t>
            </a:r>
          </a:p>
        </p:txBody>
      </p:sp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1081088" y="6697663"/>
            <a:ext cx="299545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700" dirty="0"/>
              <a:t>Nome do Autor</a:t>
            </a:r>
            <a:r>
              <a:rPr lang="pt-BR" altLang="en-US" sz="2700" baseline="30000" dirty="0"/>
              <a:t>1</a:t>
            </a:r>
            <a:r>
              <a:rPr lang="pt-BR" altLang="en-US" sz="2700" dirty="0"/>
              <a:t>, Nome do Autor</a:t>
            </a:r>
            <a:r>
              <a:rPr lang="pt-BR" altLang="en-US" sz="2700" baseline="30000" dirty="0"/>
              <a:t>2</a:t>
            </a:r>
            <a:endParaRPr lang="pt-BR" altLang="en-US" sz="2700" dirty="0"/>
          </a:p>
          <a:p>
            <a:pPr algn="ctr" eaLnBrk="1" hangingPunct="1"/>
            <a:r>
              <a:rPr lang="pt-BR" altLang="en-US" sz="2700" dirty="0"/>
              <a:t>1 Afiliação</a:t>
            </a:r>
          </a:p>
          <a:p>
            <a:pPr algn="ctr" eaLnBrk="1" hangingPunct="1"/>
            <a:r>
              <a:rPr lang="pt-BR" altLang="en-US" sz="2700" dirty="0"/>
              <a:t>2 Afiliação</a:t>
            </a:r>
          </a:p>
        </p:txBody>
      </p:sp>
      <p:sp useBgFill="1"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087871" y="10872788"/>
            <a:ext cx="14328775" cy="6133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37160" tIns="68580" rIns="137160" bIns="68580" anchor="t">
            <a:spAutoFit/>
          </a:bodyPr>
          <a:lstStyle/>
          <a:p>
            <a:pPr defTabSz="4319588">
              <a:lnSpc>
                <a:spcPct val="120000"/>
              </a:lnSpc>
              <a:defRPr/>
            </a:pPr>
            <a:r>
              <a:rPr lang="pt-BR" sz="6800" b="1">
                <a:solidFill>
                  <a:srgbClr val="040D50"/>
                </a:solidFill>
                <a:latin typeface="Arial"/>
                <a:cs typeface="Arial"/>
              </a:rPr>
              <a:t>Resumo</a:t>
            </a:r>
            <a:endParaRPr lang="pt-BR" sz="6800" b="1" dirty="0">
              <a:solidFill>
                <a:srgbClr val="040D50"/>
              </a:solidFill>
              <a:latin typeface="Arial" charset="0"/>
              <a:cs typeface="Arial" charset="0"/>
            </a:endParaRPr>
          </a:p>
          <a:p>
            <a:pPr algn="just" defTabSz="4319588">
              <a:defRPr/>
            </a:pPr>
            <a:r>
              <a:rPr lang="pt-BR" sz="4400">
                <a:latin typeface="Arial"/>
                <a:cs typeface="Arial"/>
              </a:rPr>
              <a:t>O resumo deve apresentar, de forma breve e objetiva, uma visão geral do trabalho desenvolvido. Recomenda-se incluir o contexto do tema, os principais objetivos da pesquisa, a metodologia utilizada e os resultados mais relevantes obtidos.</a:t>
            </a:r>
            <a:endParaRPr lang="pt-BR" sz="4400">
              <a:cs typeface="Arial"/>
            </a:endParaRPr>
          </a:p>
          <a:p>
            <a:pPr algn="just" defTabSz="4319588">
              <a:defRPr/>
            </a:pPr>
            <a:r>
              <a:rPr lang="pt-BR" sz="4400" b="1">
                <a:latin typeface="Arial"/>
                <a:cs typeface="Arial"/>
              </a:rPr>
              <a:t>Palavras-chave:</a:t>
            </a:r>
            <a:r>
              <a:rPr lang="pt-BR" sz="4400">
                <a:latin typeface="Arial"/>
                <a:cs typeface="Arial"/>
              </a:rPr>
              <a:t> inserir de três a cinco palavras-chave relacionadas ao tema do trabalho</a:t>
            </a:r>
            <a:endParaRPr lang="pt-BR" sz="4400">
              <a:cs typeface="Arial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1228148" y="17678977"/>
            <a:ext cx="14847888" cy="54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 anchor="t">
            <a:spAutoFit/>
          </a:bodyPr>
          <a:lstStyle/>
          <a:p>
            <a:pPr defTabSz="4319588">
              <a:lnSpc>
                <a:spcPct val="120000"/>
              </a:lnSpc>
              <a:defRPr/>
            </a:pPr>
            <a:r>
              <a:rPr lang="pt-BR" sz="6800" b="1">
                <a:solidFill>
                  <a:srgbClr val="040D50"/>
                </a:solidFill>
                <a:latin typeface="Arial"/>
                <a:cs typeface="Arial"/>
              </a:rPr>
              <a:t>Introdução</a:t>
            </a:r>
            <a:endParaRPr lang="pt-BR" sz="4000" b="1">
              <a:solidFill>
                <a:srgbClr val="040D50"/>
              </a:solidFill>
              <a:latin typeface="Arial" charset="0"/>
              <a:cs typeface="Arial"/>
            </a:endParaRPr>
          </a:p>
          <a:p>
            <a:pPr algn="just" defTabSz="4319588">
              <a:defRPr/>
            </a:pPr>
            <a:r>
              <a:rPr lang="pt-BR" sz="4400">
                <a:latin typeface="Arial"/>
                <a:cs typeface="Arial"/>
              </a:rPr>
              <a:t>Aqui deve ser apresentada uma breve contextualização do tema do trabalho, explicando sua relevância, motivação e os principais objetivos da pesquisa. Também é interessante incluir uma descrição resumida do problema estudado e do impacto esperado dos resultados.</a:t>
            </a:r>
            <a:endParaRPr lang="pt-BR" sz="4400">
              <a:cs typeface="Arial"/>
            </a:endParaRPr>
          </a:p>
        </p:txBody>
      </p:sp>
      <p:sp>
        <p:nvSpPr>
          <p:cNvPr id="2058" name="Text Box 27"/>
          <p:cNvSpPr txBox="1">
            <a:spLocks noChangeArrowheads="1"/>
          </p:cNvSpPr>
          <p:nvPr/>
        </p:nvSpPr>
        <p:spPr bwMode="auto">
          <a:xfrm>
            <a:off x="0" y="41476847"/>
            <a:ext cx="32404050" cy="1728554"/>
          </a:xfrm>
          <a:prstGeom prst="rect">
            <a:avLst/>
          </a:prstGeom>
          <a:solidFill>
            <a:srgbClr val="040D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5400" dirty="0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8104019" y="10887645"/>
            <a:ext cx="13498512" cy="47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 anchor="t">
            <a:spAutoFit/>
          </a:bodyPr>
          <a:lstStyle/>
          <a:p>
            <a:pPr defTabSz="4319588">
              <a:lnSpc>
                <a:spcPct val="120000"/>
              </a:lnSpc>
              <a:defRPr/>
            </a:pPr>
            <a:r>
              <a:rPr lang="pt-BR" sz="6800" b="1">
                <a:solidFill>
                  <a:srgbClr val="040D50"/>
                </a:solidFill>
                <a:latin typeface="Arial"/>
                <a:cs typeface="Arial"/>
              </a:rPr>
              <a:t>Resultados</a:t>
            </a:r>
            <a:r>
              <a:rPr lang="pt-BR" sz="6800" b="1" dirty="0">
                <a:solidFill>
                  <a:srgbClr val="2C2F86"/>
                </a:solidFill>
                <a:latin typeface="Arial"/>
                <a:cs typeface="Arial"/>
              </a:rPr>
              <a:t> </a:t>
            </a:r>
          </a:p>
          <a:p>
            <a:pPr algn="just" defTabSz="4319588">
              <a:defRPr/>
            </a:pPr>
            <a:r>
              <a:rPr lang="pt-BR" sz="4400">
                <a:latin typeface="Arial"/>
                <a:cs typeface="Arial"/>
              </a:rPr>
              <a:t>Aqui devem ser apresentados os principais resultados obtidos durante a pesquisa. Recomenda-se utilizar tabelas, gráficos, figuras e análises comparativas para facilitar a visualização e interpretação dos dados.</a:t>
            </a:r>
            <a:endParaRPr lang="pt-BR" sz="4400">
              <a:cs typeface="Arial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8125724" y="29580951"/>
            <a:ext cx="13498512" cy="410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 anchor="t">
            <a:spAutoFit/>
          </a:bodyPr>
          <a:lstStyle/>
          <a:p>
            <a:pPr defTabSz="4319588">
              <a:lnSpc>
                <a:spcPct val="120000"/>
              </a:lnSpc>
              <a:defRPr/>
            </a:pPr>
            <a:r>
              <a:rPr lang="pt-BR" sz="6800" b="1" dirty="0">
                <a:solidFill>
                  <a:srgbClr val="040D50"/>
                </a:solidFill>
                <a:latin typeface="Arial"/>
                <a:cs typeface="Arial"/>
              </a:rPr>
              <a:t>Referências Bibliográficas</a:t>
            </a:r>
          </a:p>
          <a:p>
            <a:pPr defTabSz="4319588">
              <a:defRPr/>
            </a:pPr>
            <a:r>
              <a:rPr lang="pt-BR" sz="4400">
                <a:latin typeface="Arial"/>
                <a:ea typeface="Batang"/>
                <a:cs typeface="Arial"/>
              </a:rPr>
              <a:t>[1] SOBRENOME, Nome. Título do artigo ou livro. Revista ou Editora, ano.</a:t>
            </a:r>
            <a:endParaRPr lang="pt-BR" sz="4400">
              <a:cs typeface="Arial"/>
            </a:endParaRPr>
          </a:p>
          <a:p>
            <a:pPr defTabSz="4319588">
              <a:defRPr/>
            </a:pPr>
            <a:r>
              <a:rPr lang="pt-BR" sz="4400">
                <a:latin typeface="Arial"/>
                <a:ea typeface="Batang"/>
                <a:cs typeface="Arial"/>
              </a:rPr>
              <a:t>[2] SOBRENOME, Nome. Título do trabalho. Congresso ou periódico, ano.</a:t>
            </a:r>
            <a:endParaRPr lang="pt-BR">
              <a:cs typeface="Arial" panose="020B0604020202020204" pitchFamily="34" charset="0"/>
            </a:endParaRPr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1087871" y="23018895"/>
            <a:ext cx="14847888" cy="65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 anchor="t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en-US" sz="6800" b="1">
                <a:solidFill>
                  <a:srgbClr val="040D50"/>
                </a:solidFill>
                <a:latin typeface="Arial"/>
                <a:cs typeface="Arial"/>
              </a:rPr>
              <a:t>Objetivo</a:t>
            </a:r>
            <a:endParaRPr lang="pt-BR" altLang="en-US" sz="4400" b="1">
              <a:solidFill>
                <a:srgbClr val="040D50"/>
              </a:solidFill>
              <a:cs typeface="Arial"/>
            </a:endParaRPr>
          </a:p>
          <a:p>
            <a:pPr algn="just"/>
            <a:r>
              <a:rPr lang="pt-BR" sz="4400">
                <a:latin typeface="Arial"/>
                <a:cs typeface="Arial"/>
              </a:rPr>
              <a:t>Nesta seção devem ser apresentados os objetivos principais do trabalho, destacando as metas propostas, hipóteses investigadas e contribuições esperadas com o desenvolvimento da pesquisa.</a:t>
            </a:r>
          </a:p>
          <a:p>
            <a:pPr algn="ctr"/>
            <a:endParaRPr lang="pt-BR" sz="4000" dirty="0">
              <a:highlight>
                <a:srgbClr val="FFFFFF"/>
              </a:highlight>
              <a:latin typeface="Segoe UI"/>
              <a:cs typeface="Segoe UI"/>
            </a:endParaRPr>
          </a:p>
          <a:p>
            <a:pPr algn="just"/>
            <a:endParaRPr lang="pt-BR" sz="4000" dirty="0">
              <a:solidFill>
                <a:srgbClr val="000000"/>
              </a:solidFill>
              <a:highlight>
                <a:srgbClr val="606060"/>
              </a:highlight>
              <a:latin typeface="Aptos"/>
              <a:cs typeface="Arial" panose="020B0604020202020204" pitchFamily="34" charset="0"/>
            </a:endParaRPr>
          </a:p>
          <a:p>
            <a:pPr algn="just"/>
            <a:r>
              <a:rPr lang="pt-BR" sz="4000">
                <a:solidFill>
                  <a:srgbClr val="595959"/>
                </a:solidFill>
                <a:latin typeface="Arial"/>
                <a:cs typeface="Arial"/>
              </a:rPr>
              <a:t>                                          </a:t>
            </a:r>
            <a:r>
              <a:rPr lang="pt-BR" sz="4000" dirty="0">
                <a:solidFill>
                  <a:srgbClr val="595959"/>
                </a:solidFill>
                <a:latin typeface="Arial"/>
                <a:cs typeface="Arial"/>
              </a:rPr>
              <a:t>(1)</a:t>
            </a:r>
            <a:endParaRPr lang="pt-BR" sz="4000" dirty="0">
              <a:solidFill>
                <a:srgbClr val="595959"/>
              </a:solidFill>
              <a:cs typeface="Arial" panose="020B0604020202020204" pitchFamily="34" charset="0"/>
            </a:endParaRPr>
          </a:p>
          <a:p>
            <a:pPr algn="just"/>
            <a:r>
              <a:rPr lang="pt-BR" sz="4000">
                <a:solidFill>
                  <a:srgbClr val="595959"/>
                </a:solidFill>
                <a:latin typeface="Arial"/>
                <a:cs typeface="Arial"/>
              </a:rPr>
              <a:t>          </a:t>
            </a:r>
            <a:endParaRPr lang="pt-BR" sz="400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228148" y="30207527"/>
            <a:ext cx="14847888" cy="545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 anchor="t">
            <a:spAutoFit/>
          </a:bodyPr>
          <a:lstStyle/>
          <a:p>
            <a:pPr defTabSz="4319588">
              <a:lnSpc>
                <a:spcPct val="120000"/>
              </a:lnSpc>
              <a:defRPr/>
            </a:pPr>
            <a:r>
              <a:rPr lang="pt-BR" sz="6800" b="1">
                <a:solidFill>
                  <a:srgbClr val="040D50"/>
                </a:solidFill>
                <a:latin typeface="Arial"/>
                <a:cs typeface="Arial"/>
              </a:rPr>
              <a:t>Metodologia</a:t>
            </a:r>
            <a:endParaRPr lang="pt-BR" sz="4400" b="1">
              <a:solidFill>
                <a:srgbClr val="040D50"/>
              </a:solidFill>
              <a:latin typeface="Arial" charset="0"/>
              <a:cs typeface="Arial"/>
            </a:endParaRPr>
          </a:p>
          <a:p>
            <a:pPr algn="just" defTabSz="4319588">
              <a:defRPr/>
            </a:pPr>
            <a:r>
              <a:rPr lang="pt-BR" sz="4400" dirty="0">
                <a:latin typeface="Arial"/>
                <a:cs typeface="Arial"/>
              </a:rPr>
              <a:t>Nesta seção devem ser descritos os métodos, ferramentas, procedimentos experimentais ou computacionais utilizados no desenvolvimento do trabalho. O autor pode incluir fluxogramas, equações, tabelas ou imagens que auxiliem na compreensão da metodologia </a:t>
            </a:r>
            <a:r>
              <a:rPr lang="pt-BR" sz="4400">
                <a:latin typeface="Arial"/>
                <a:cs typeface="Arial"/>
              </a:rPr>
              <a:t>aplicada.</a:t>
            </a:r>
            <a:endParaRPr lang="pt-BR" sz="4400">
              <a:cs typeface="Arial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3020099" y="42601517"/>
            <a:ext cx="155527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 anchor="t">
            <a:spAutoFit/>
          </a:bodyPr>
          <a:lstStyle>
            <a:lvl1pPr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700">
                <a:solidFill>
                  <a:schemeClr val="bg1"/>
                </a:solidFill>
                <a:latin typeface="Arial"/>
                <a:cs typeface="Arial"/>
              </a:rPr>
              <a:t>6 a 8 de Julho de 2026, São José dos Campos-SP</a:t>
            </a:r>
            <a:endParaRPr lang="pt-BR" altLang="en-US" sz="2700">
              <a:solidFill>
                <a:schemeClr val="bg1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99E1B97C-AF25-33CA-CA86-429388FF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89" y="1606745"/>
            <a:ext cx="5590826" cy="244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60" tIns="68580" rIns="137160" bIns="68580">
            <a:spAutoFit/>
          </a:bodyPr>
          <a:lstStyle>
            <a:lvl1pPr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9588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958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pt-BR" altLang="en-US" sz="3200" dirty="0"/>
              <a:t>Inserir logo da instituição de origem – Programa – grupo de pesquisa ou Laboratório ( se julgar necessário)</a:t>
            </a:r>
            <a:endParaRPr lang="pt-BR" altLang="en-US" sz="3200" dirty="0">
              <a:solidFill>
                <a:schemeClr val="bg1"/>
              </a:solidFill>
            </a:endParaRP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63F6A396-FCF6-53E7-32C7-1B4CC0C6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6533" y="34457797"/>
            <a:ext cx="13498512" cy="47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 anchor="t">
            <a:spAutoFit/>
          </a:bodyPr>
          <a:lstStyle/>
          <a:p>
            <a:pPr defTabSz="4319588">
              <a:lnSpc>
                <a:spcPct val="120000"/>
              </a:lnSpc>
              <a:defRPr/>
            </a:pPr>
            <a:r>
              <a:rPr lang="pt-BR" sz="6800" b="1">
                <a:solidFill>
                  <a:srgbClr val="040D50"/>
                </a:solidFill>
                <a:latin typeface="Arial"/>
                <a:cs typeface="Arial"/>
              </a:rPr>
              <a:t>Agradecimentos</a:t>
            </a:r>
            <a:endParaRPr lang="pt-BR">
              <a:solidFill>
                <a:srgbClr val="040D50"/>
              </a:solidFill>
              <a:cs typeface="Arial"/>
            </a:endParaRPr>
          </a:p>
          <a:p>
            <a:pPr algn="just" defTabSz="4319588">
              <a:defRPr/>
            </a:pPr>
            <a:r>
              <a:rPr lang="pt-BR" sz="4400" dirty="0">
                <a:latin typeface="Arial"/>
                <a:cs typeface="Arial"/>
              </a:rPr>
              <a:t>Nesta seção o autor pode agradecer às instituições de </a:t>
            </a:r>
            <a:r>
              <a:rPr lang="pt-BR" sz="4400">
                <a:latin typeface="Arial"/>
                <a:cs typeface="Arial"/>
              </a:rPr>
              <a:t>fomento, orientadores, colaboradores, laboratórios, grupos de pesquisa ou demais pessoas que contribuíram para o desenvolvimento do trabalho.</a:t>
            </a:r>
            <a:endParaRPr lang="pt-BR" sz="4400">
              <a:cs typeface="Arial"/>
            </a:endParaRPr>
          </a:p>
        </p:txBody>
      </p:sp>
      <p:pic>
        <p:nvPicPr>
          <p:cNvPr id="2" name="Imagem 1" descr="Logotipo&#10;&#10;O conteúdo gerado por IA pode estar incorreto.">
            <a:extLst>
              <a:ext uri="{FF2B5EF4-FFF2-40B4-BE49-F238E27FC236}">
                <a16:creationId xmlns:a16="http://schemas.microsoft.com/office/drawing/2014/main" id="{DF2D7768-9670-5F71-F90F-EDDED47D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924" y="41782750"/>
            <a:ext cx="2235058" cy="813799"/>
          </a:xfrm>
          <a:prstGeom prst="rect">
            <a:avLst/>
          </a:prstGeom>
        </p:spPr>
      </p:pic>
      <p:pic>
        <p:nvPicPr>
          <p:cNvPr id="3" name="Imagem 2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261BDA6D-1C56-9A05-3D80-4EF83472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22" t="16933" r="15068" b="-6728"/>
          <a:stretch>
            <a:fillRect/>
          </a:stretch>
        </p:blipFill>
        <p:spPr>
          <a:xfrm>
            <a:off x="5691621" y="27504489"/>
            <a:ext cx="6295035" cy="2366829"/>
          </a:xfrm>
          <a:prstGeom prst="rect">
            <a:avLst/>
          </a:prstGeom>
        </p:spPr>
      </p:pic>
      <p:pic>
        <p:nvPicPr>
          <p:cNvPr id="5" name="Imagem 4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28564C1-5840-5BAD-23CC-572E5396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479" y="35619603"/>
            <a:ext cx="5585981" cy="458066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E0B888-86DA-FCA3-DB53-D9A324828F24}"/>
              </a:ext>
            </a:extLst>
          </p:cNvPr>
          <p:cNvSpPr txBox="1"/>
          <p:nvPr/>
        </p:nvSpPr>
        <p:spPr>
          <a:xfrm>
            <a:off x="5821145" y="40305103"/>
            <a:ext cx="6074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>
                <a:latin typeface="Arial"/>
                <a:cs typeface="Arial"/>
              </a:rPr>
              <a:t>Figura 1: Exemplo de figura</a:t>
            </a:r>
            <a:endParaRPr lang="pt-BR" sz="360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2D54BB6-157B-6BEE-CE9B-6C8BCDADE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653070"/>
              </p:ext>
            </p:extLst>
          </p:nvPr>
        </p:nvGraphicFramePr>
        <p:xfrm>
          <a:off x="18656877" y="16272164"/>
          <a:ext cx="10787184" cy="6088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6796">
                  <a:extLst>
                    <a:ext uri="{9D8B030D-6E8A-4147-A177-3AD203B41FA5}">
                      <a16:colId xmlns:a16="http://schemas.microsoft.com/office/drawing/2014/main" val="3880624422"/>
                    </a:ext>
                  </a:extLst>
                </a:gridCol>
                <a:gridCol w="2696796">
                  <a:extLst>
                    <a:ext uri="{9D8B030D-6E8A-4147-A177-3AD203B41FA5}">
                      <a16:colId xmlns:a16="http://schemas.microsoft.com/office/drawing/2014/main" val="2365403544"/>
                    </a:ext>
                  </a:extLst>
                </a:gridCol>
                <a:gridCol w="2696796">
                  <a:extLst>
                    <a:ext uri="{9D8B030D-6E8A-4147-A177-3AD203B41FA5}">
                      <a16:colId xmlns:a16="http://schemas.microsoft.com/office/drawing/2014/main" val="2144860987"/>
                    </a:ext>
                  </a:extLst>
                </a:gridCol>
                <a:gridCol w="2696796">
                  <a:extLst>
                    <a:ext uri="{9D8B030D-6E8A-4147-A177-3AD203B41FA5}">
                      <a16:colId xmlns:a16="http://schemas.microsoft.com/office/drawing/2014/main" val="1930458143"/>
                    </a:ext>
                  </a:extLst>
                </a:gridCol>
              </a:tblGrid>
              <a:tr h="1289970">
                <a:tc>
                  <a:txBody>
                    <a:bodyPr/>
                    <a:lstStyle/>
                    <a:p>
                      <a:pPr algn="ctr"/>
                      <a:r>
                        <a:rPr lang="pt-BR" sz="4000" b="1"/>
                        <a:t>Parâmetro</a:t>
                      </a:r>
                    </a:p>
                  </a:txBody>
                  <a:tcPr anchor="ctr"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4000" b="1"/>
                        <a:t>Caso1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1"/>
                        <a:t>Caso 2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1"/>
                        <a:t>Caso 3</a:t>
                      </a:r>
                    </a:p>
                  </a:txBody>
                  <a:tcPr anchor="ctr">
                    <a:lnL w="0">
                      <a:noFill/>
                    </a:lnL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322578"/>
                  </a:ext>
                </a:extLst>
              </a:tr>
              <a:tr h="1592502"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Valor A</a:t>
                      </a:r>
                    </a:p>
                  </a:txBody>
                  <a:tcPr anchor="ctr"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4000"/>
                        <a:t>10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15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20</a:t>
                      </a:r>
                    </a:p>
                  </a:txBody>
                  <a:tcPr anchor="ctr">
                    <a:lnL w="0">
                      <a:noFill/>
                    </a:lnL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438774"/>
                  </a:ext>
                </a:extLst>
              </a:tr>
              <a:tr h="1592502"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Valor B</a:t>
                      </a:r>
                    </a:p>
                  </a:txBody>
                  <a:tcPr anchor="ctr"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4000"/>
                        <a:t>5,2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7,1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9,4</a:t>
                      </a:r>
                    </a:p>
                  </a:txBody>
                  <a:tcPr anchor="ctr">
                    <a:lnL w="0">
                      <a:noFill/>
                    </a:lnL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815829"/>
                  </a:ext>
                </a:extLst>
              </a:tr>
              <a:tr h="1592501"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Valor C</a:t>
                      </a:r>
                    </a:p>
                  </a:txBody>
                  <a:tcPr anchor="ctr"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4000"/>
                        <a:t>100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120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/>
                        <a:t>150</a:t>
                      </a:r>
                    </a:p>
                  </a:txBody>
                  <a:tcPr anchor="ctr">
                    <a:lnL w="0">
                      <a:noFill/>
                    </a:lnL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64642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A6D052-1F92-8F4F-87C2-4647171AE0F4}"/>
              </a:ext>
            </a:extLst>
          </p:cNvPr>
          <p:cNvSpPr txBox="1"/>
          <p:nvPr/>
        </p:nvSpPr>
        <p:spPr>
          <a:xfrm>
            <a:off x="21041230" y="22489889"/>
            <a:ext cx="60742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600">
                <a:latin typeface="Arial"/>
                <a:cs typeface="Arial"/>
              </a:rPr>
              <a:t>Tabela 1: Exemplo de Tabela</a:t>
            </a:r>
            <a:endParaRPr lang="pt-BR" sz="3600"/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F3C5139B-355E-8EDA-5548-7B1DB47A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5724" y="23899721"/>
            <a:ext cx="13498512" cy="47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7160" tIns="68580" rIns="137160" bIns="68580" anchor="t">
            <a:spAutoFit/>
          </a:bodyPr>
          <a:lstStyle/>
          <a:p>
            <a:pPr defTabSz="4319588">
              <a:lnSpc>
                <a:spcPct val="120000"/>
              </a:lnSpc>
              <a:defRPr/>
            </a:pPr>
            <a:r>
              <a:rPr lang="pt-BR" sz="6800" b="1">
                <a:solidFill>
                  <a:srgbClr val="040D50"/>
                </a:solidFill>
                <a:latin typeface="Arial"/>
                <a:cs typeface="Arial"/>
              </a:rPr>
              <a:t>Considerações Finais</a:t>
            </a:r>
            <a:endParaRPr lang="pt-BR" sz="6800" b="1">
              <a:latin typeface="Arial" charset="0"/>
              <a:cs typeface="Arial"/>
            </a:endParaRPr>
          </a:p>
          <a:p>
            <a:pPr algn="just" defTabSz="4319588">
              <a:defRPr/>
            </a:pPr>
            <a:r>
              <a:rPr lang="pt-BR" sz="4400">
                <a:latin typeface="Arial"/>
                <a:cs typeface="Arial"/>
              </a:rPr>
              <a:t>Nesta seção devem ser destacadas as principais conclusões do trabalho, os resultados mais relevantes obtidos e possíveis aplicações futuras. Também podem ser apresentadas sugestões para trabalhos futuros ou continuidade da pesquisa.</a:t>
            </a: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4B27DA56-7C1D-3DEB-2EFD-F702BDE0B7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3946" t="-34311" r="-8945" b="-18392"/>
          <a:stretch>
            <a:fillRect/>
          </a:stretch>
        </p:blipFill>
        <p:spPr>
          <a:xfrm>
            <a:off x="16873917" y="41557899"/>
            <a:ext cx="2850475" cy="9763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79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5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879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5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437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Roselena</dc:creator>
  <cp:lastModifiedBy>Marcilene Cristina Gomes</cp:lastModifiedBy>
  <cp:revision>341</cp:revision>
  <dcterms:created xsi:type="dcterms:W3CDTF">2008-10-07T01:27:21Z</dcterms:created>
  <dcterms:modified xsi:type="dcterms:W3CDTF">2026-05-12T16:30:52Z</dcterms:modified>
</cp:coreProperties>
</file>